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  <p:sldMasterId id="214748366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y="6858000" cx="12192000"/>
  <p:notesSz cx="70104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  <p:ext uri="GoogleSlidesCustomDataVersion2">
      <go:slidesCustomData xmlns:go="http://customooxmlschemas.google.com/" r:id="rId25" roundtripDataSignature="AMtx7mg1BxmlulYj2YQ6TW6++F+/CCE9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061ED57-88FC-4B06-A807-BD9751526410}">
  <a:tblStyle styleId="{0061ED57-88FC-4B06-A807-BD9751526410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09F7A4E9-3CD9-4CD2-98E0-9C527CF48941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3F9FA"/>
          </a:solidFill>
        </a:fill>
      </a:tcStyle>
    </a:wholeTbl>
    <a:band1H>
      <a:tcTxStyle/>
      <a:tcStyle>
        <a:fill>
          <a:solidFill>
            <a:srgbClr val="E7F3F4"/>
          </a:solidFill>
        </a:fill>
      </a:tcStyle>
    </a:band1H>
    <a:band2H>
      <a:tcTxStyle/>
    </a:band2H>
    <a:band1V>
      <a:tcTxStyle/>
      <a:tcStyle>
        <a:fill>
          <a:solidFill>
            <a:srgbClr val="E7F3F4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928" orient="horz"/>
        <p:guide pos="2208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5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rm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 txBox="1"/>
          <p:nvPr>
            <p:ph idx="11" type="ftr"/>
          </p:nvPr>
        </p:nvSpPr>
        <p:spPr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" name="Google Shape;6;n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n"/>
          <p:cNvSpPr txBox="1"/>
          <p:nvPr>
            <p:ph idx="10" type="dt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3" type="hdr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3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4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5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6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7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8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9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9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0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0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1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1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2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2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3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3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4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4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5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5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6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6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7:notes"/>
          <p:cNvSpPr/>
          <p:nvPr>
            <p:ph idx="2" type="sldImg"/>
          </p:nvPr>
        </p:nvSpPr>
        <p:spPr>
          <a:xfrm>
            <a:off x="406400" y="696913"/>
            <a:ext cx="61976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9"/>
          <p:cNvSpPr txBox="1"/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9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/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Google Shape;17;p22"/>
          <p:cNvSpPr txBox="1"/>
          <p:nvPr>
            <p:ph idx="12" type="sldNum"/>
          </p:nvPr>
        </p:nvSpPr>
        <p:spPr>
          <a:xfrm>
            <a:off x="9245600" y="640080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>
  <p:cSld name="1_Custom Layou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4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34"/>
          <p:cNvSpPr txBox="1"/>
          <p:nvPr>
            <p:ph idx="12" type="sldNum"/>
          </p:nvPr>
        </p:nvSpPr>
        <p:spPr>
          <a:xfrm>
            <a:off x="9245600" y="640080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5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35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35"/>
          <p:cNvSpPr txBox="1"/>
          <p:nvPr>
            <p:ph idx="12" type="sldNum"/>
          </p:nvPr>
        </p:nvSpPr>
        <p:spPr>
          <a:xfrm>
            <a:off x="9245600" y="640080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6"/>
          <p:cNvSpPr txBox="1"/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36"/>
          <p:cNvSpPr txBox="1"/>
          <p:nvPr>
            <p:ph idx="1" type="body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7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37"/>
          <p:cNvSpPr txBox="1"/>
          <p:nvPr>
            <p:ph idx="1" type="body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37"/>
          <p:cNvSpPr txBox="1"/>
          <p:nvPr>
            <p:ph idx="2" type="body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8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38"/>
          <p:cNvSpPr txBox="1"/>
          <p:nvPr>
            <p:ph idx="1" type="body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38"/>
          <p:cNvSpPr txBox="1"/>
          <p:nvPr>
            <p:ph idx="2" type="body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38"/>
          <p:cNvSpPr txBox="1"/>
          <p:nvPr>
            <p:ph idx="3" type="body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38"/>
          <p:cNvSpPr txBox="1"/>
          <p:nvPr>
            <p:ph idx="4" type="body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9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1"/>
          <p:cNvSpPr txBox="1"/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41"/>
          <p:cNvSpPr txBox="1"/>
          <p:nvPr>
            <p:ph idx="1" type="body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41"/>
          <p:cNvSpPr txBox="1"/>
          <p:nvPr>
            <p:ph idx="2" type="body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2"/>
          <p:cNvSpPr txBox="1"/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42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8" name="Google Shape;48;p42"/>
          <p:cNvSpPr txBox="1"/>
          <p:nvPr>
            <p:ph idx="1" type="body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3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43"/>
          <p:cNvSpPr txBox="1"/>
          <p:nvPr>
            <p:ph idx="1" type="body"/>
          </p:nvPr>
        </p:nvSpPr>
        <p:spPr>
          <a:xfrm rot="5400000">
            <a:off x="3833019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>
  <p:cSld name="1_Custom Layou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1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Google Shape;58;p21"/>
          <p:cNvSpPr txBox="1"/>
          <p:nvPr>
            <p:ph idx="12" type="sldNum"/>
          </p:nvPr>
        </p:nvSpPr>
        <p:spPr>
          <a:xfrm>
            <a:off x="9245600" y="640080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3"/>
          <p:cNvSpPr txBox="1"/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23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23"/>
          <p:cNvSpPr txBox="1"/>
          <p:nvPr>
            <p:ph idx="12" type="sldNum"/>
          </p:nvPr>
        </p:nvSpPr>
        <p:spPr>
          <a:xfrm>
            <a:off x="9245600" y="640080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4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Google Shape;65;p24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Google Shape;66;p24"/>
          <p:cNvSpPr txBox="1"/>
          <p:nvPr>
            <p:ph idx="12" type="sldNum"/>
          </p:nvPr>
        </p:nvSpPr>
        <p:spPr>
          <a:xfrm>
            <a:off x="9245600" y="640080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5"/>
          <p:cNvSpPr txBox="1"/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25"/>
          <p:cNvSpPr txBox="1"/>
          <p:nvPr>
            <p:ph idx="1" type="body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6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Google Shape;72;p26"/>
          <p:cNvSpPr txBox="1"/>
          <p:nvPr>
            <p:ph idx="1" type="body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26"/>
          <p:cNvSpPr txBox="1"/>
          <p:nvPr>
            <p:ph idx="2" type="body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27"/>
          <p:cNvSpPr txBox="1"/>
          <p:nvPr>
            <p:ph idx="1" type="body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27"/>
          <p:cNvSpPr txBox="1"/>
          <p:nvPr>
            <p:ph idx="2" type="body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27"/>
          <p:cNvSpPr txBox="1"/>
          <p:nvPr>
            <p:ph idx="3" type="body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27"/>
          <p:cNvSpPr txBox="1"/>
          <p:nvPr>
            <p:ph idx="4" type="body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8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0"/>
          <p:cNvSpPr txBox="1"/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Google Shape;85;p30"/>
          <p:cNvSpPr txBox="1"/>
          <p:nvPr>
            <p:ph idx="1" type="body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30"/>
          <p:cNvSpPr txBox="1"/>
          <p:nvPr>
            <p:ph idx="2" type="body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1"/>
          <p:cNvSpPr txBox="1"/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31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31"/>
          <p:cNvSpPr txBox="1"/>
          <p:nvPr>
            <p:ph idx="1" type="body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2"/>
          <p:cNvSpPr txBox="1"/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32"/>
          <p:cNvSpPr txBox="1"/>
          <p:nvPr>
            <p:ph idx="12" type="sldNum"/>
          </p:nvPr>
        </p:nvSpPr>
        <p:spPr>
          <a:xfrm>
            <a:off x="9245600" y="640080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3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Google Shape;96;p33"/>
          <p:cNvSpPr txBox="1"/>
          <p:nvPr>
            <p:ph idx="1" type="body"/>
          </p:nvPr>
        </p:nvSpPr>
        <p:spPr>
          <a:xfrm rot="5400000">
            <a:off x="3833019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/>
          <p:nvPr/>
        </p:nvSpPr>
        <p:spPr>
          <a:xfrm>
            <a:off x="0" y="5080"/>
            <a:ext cx="12192000" cy="6865652"/>
          </a:xfrm>
          <a:prstGeom prst="rect">
            <a:avLst/>
          </a:prstGeom>
          <a:gradFill>
            <a:gsLst>
              <a:gs pos="0">
                <a:srgbClr val="A5A5A5"/>
              </a:gs>
              <a:gs pos="30000">
                <a:srgbClr val="BFBFBF"/>
              </a:gs>
              <a:gs pos="52999">
                <a:srgbClr val="D8D8D8"/>
              </a:gs>
              <a:gs pos="86000">
                <a:srgbClr val="FFFFFF"/>
              </a:gs>
              <a:gs pos="100000">
                <a:srgbClr val="FFFFFF"/>
              </a:gs>
            </a:gsLst>
            <a:path path="circle">
              <a:fillToRect b="0%" l="100%" r="0%" t="100%"/>
            </a:path>
            <a:tileRect b="-100%" l="0%" r="-100%" t="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Fluxtrol Logo Two Color PNG 1400x300" id="11" name="Google Shape;11;p1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723900" y="0"/>
            <a:ext cx="10744200" cy="2301795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0"/>
          <p:cNvSpPr/>
          <p:nvPr/>
        </p:nvSpPr>
        <p:spPr>
          <a:xfrm>
            <a:off x="0" y="6324600"/>
            <a:ext cx="12192000" cy="541052"/>
          </a:xfrm>
          <a:prstGeom prst="rect">
            <a:avLst/>
          </a:prstGeom>
          <a:gradFill>
            <a:gsLst>
              <a:gs pos="0">
                <a:srgbClr val="A5A5A5"/>
              </a:gs>
              <a:gs pos="30000">
                <a:srgbClr val="BFBFBF"/>
              </a:gs>
              <a:gs pos="52999">
                <a:srgbClr val="D8D8D8"/>
              </a:gs>
              <a:gs pos="86000">
                <a:srgbClr val="FFFFFF"/>
              </a:gs>
              <a:gs pos="100000">
                <a:srgbClr val="FFFFFF"/>
              </a:gs>
            </a:gsLst>
            <a:path path="circle">
              <a:fillToRect b="0%" l="100%" r="0%" t="100%"/>
            </a:path>
            <a:tileRect b="-100%" l="0%" r="-100%" t="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20"/>
          <p:cNvSpPr txBox="1"/>
          <p:nvPr>
            <p:ph idx="12" type="sldNum"/>
          </p:nvPr>
        </p:nvSpPr>
        <p:spPr>
          <a:xfrm>
            <a:off x="9245600" y="640080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5" name="Google Shape;55;p2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6158062"/>
            <a:ext cx="1519237" cy="70759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hyperlink" Target="http://www.fluxtrol.com/" TargetMode="External"/><Relationship Id="rId5" Type="http://schemas.openxmlformats.org/officeDocument/2006/relationships/hyperlink" Target="http://www.fluxtrol.com/" TargetMode="External"/><Relationship Id="rId6" Type="http://schemas.openxmlformats.org/officeDocument/2006/relationships/hyperlink" Target="http://www.fluxtrol.com/" TargetMode="External"/><Relationship Id="rId7" Type="http://schemas.openxmlformats.org/officeDocument/2006/relationships/hyperlink" Target="http://www.fluxtrol.com/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eea.europa.eu/en/analysis/maps-and-charts/co2-emission-intensity-15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Relationship Id="rId4" Type="http://schemas.openxmlformats.org/officeDocument/2006/relationships/hyperlink" Target="https://www.enrx.com/en/Induction-Products/Induction-heating-equipment/Consumables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www.fluxtrol.com/" TargetMode="External"/><Relationship Id="rId4" Type="http://schemas.openxmlformats.org/officeDocument/2006/relationships/image" Target="../media/image3.png"/><Relationship Id="rId5" Type="http://schemas.openxmlformats.org/officeDocument/2006/relationships/hyperlink" Target="http://www.fluxtrol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"/>
          <p:cNvSpPr txBox="1"/>
          <p:nvPr>
            <p:ph type="ctrTitle"/>
          </p:nvPr>
        </p:nvSpPr>
        <p:spPr>
          <a:xfrm>
            <a:off x="1066800" y="2376529"/>
            <a:ext cx="10058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060"/>
                </a:solidFill>
              </a:rPr>
              <a:t>Improved Sustainability of Induction Tube Welding Systems Using Soft Magnetic Composites</a:t>
            </a:r>
            <a:endParaRPr/>
          </a:p>
        </p:txBody>
      </p:sp>
      <p:pic>
        <p:nvPicPr>
          <p:cNvPr id="102" name="Google Shape;10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876800"/>
            <a:ext cx="7810901" cy="1619333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"/>
          <p:cNvSpPr txBox="1"/>
          <p:nvPr/>
        </p:nvSpPr>
        <p:spPr>
          <a:xfrm>
            <a:off x="8305800" y="4722853"/>
            <a:ext cx="3505200" cy="19272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r>
              <a:rPr b="0" i="1" lang="en-US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Sean Muyskens</a:t>
            </a:r>
            <a:endParaRPr/>
          </a:p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r>
              <a:rPr b="0" i="1" lang="en-US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Robert Goldstein</a:t>
            </a:r>
            <a:endParaRPr b="0" i="1" sz="3200" u="sng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  <a:hlinkClick r:id="rId4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r>
              <a:rPr b="0" i="1" lang="en-US" sz="3200" u="sng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</a:t>
            </a:r>
            <a:r>
              <a:rPr b="1" i="1" lang="en-US" sz="3200" u="sng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fluxtrol</a:t>
            </a:r>
            <a:r>
              <a:rPr b="0" i="1" lang="en-US" sz="3200" u="sng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.com</a:t>
            </a:r>
            <a:endParaRPr b="0" i="1" sz="32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Overview</a:t>
            </a:r>
            <a:endParaRPr/>
          </a:p>
        </p:txBody>
      </p:sp>
      <p:sp>
        <p:nvSpPr>
          <p:cNvPr id="109" name="Google Shape;109;p2"/>
          <p:cNvSpPr txBox="1"/>
          <p:nvPr>
            <p:ph idx="12" type="sldNum"/>
          </p:nvPr>
        </p:nvSpPr>
        <p:spPr>
          <a:xfrm>
            <a:off x="9245600" y="640080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0" name="Google Shape;110;p2"/>
          <p:cNvSpPr txBox="1"/>
          <p:nvPr/>
        </p:nvSpPr>
        <p:spPr>
          <a:xfrm>
            <a:off x="381000" y="1063695"/>
            <a:ext cx="5105400" cy="42780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Induction tube welding industry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Opportunity to improve efficiency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Impeder benefits and material selection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Conclusions</a:t>
            </a:r>
            <a:endParaRPr/>
          </a:p>
          <a:p>
            <a:pPr indent="-158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09860" y="1775863"/>
            <a:ext cx="5953540" cy="3306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Induction Tube Welding Industry</a:t>
            </a:r>
            <a:endParaRPr/>
          </a:p>
        </p:txBody>
      </p:sp>
      <p:sp>
        <p:nvSpPr>
          <p:cNvPr id="117" name="Google Shape;117;p3"/>
          <p:cNvSpPr txBox="1"/>
          <p:nvPr>
            <p:ph idx="12" type="sldNum"/>
          </p:nvPr>
        </p:nvSpPr>
        <p:spPr>
          <a:xfrm>
            <a:off x="9245600" y="640080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8" name="Google Shape;118;p3"/>
          <p:cNvSpPr txBox="1"/>
          <p:nvPr/>
        </p:nvSpPr>
        <p:spPr>
          <a:xfrm>
            <a:off x="381000" y="1063695"/>
            <a:ext cx="11582400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Induction tube welding is a key technology for the fabrication of tube and pipe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Tube welding lines installations number over 1000 globally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There exists an opportunity to improve the energy efficiency of these lines and greatly reduce the ecological cost of producing the same amount of product</a:t>
            </a:r>
            <a:endParaRPr/>
          </a:p>
        </p:txBody>
      </p:sp>
      <p:pic>
        <p:nvPicPr>
          <p:cNvPr id="119" name="Google Shape;11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8200" y="4267200"/>
            <a:ext cx="7482388" cy="1674546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3"/>
          <p:cNvSpPr txBox="1"/>
          <p:nvPr/>
        </p:nvSpPr>
        <p:spPr>
          <a:xfrm>
            <a:off x="5586719" y="5517737"/>
            <a:ext cx="662940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Egger, C., Lüchinger, M., Schreiner, M., Tillmann, W.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Numerical Simulation of Tube Manufacturing Consisting of Roll Forming and High-Frequency Induction Welding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Materials 2022, 15, 1270.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Prinz &amp; Co. GmbH Stahlrohre Case Study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26" name="Google Shape;126;p4"/>
          <p:cNvSpPr txBox="1"/>
          <p:nvPr>
            <p:ph idx="12" type="sldNum"/>
          </p:nvPr>
        </p:nvSpPr>
        <p:spPr>
          <a:xfrm>
            <a:off x="9245600" y="640080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7" name="Google Shape;127;p4"/>
          <p:cNvSpPr txBox="1"/>
          <p:nvPr/>
        </p:nvSpPr>
        <p:spPr>
          <a:xfrm>
            <a:off x="228600" y="1024946"/>
            <a:ext cx="10968600" cy="45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14313" lvl="0" marL="21431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Tests were done in Germany and funded by German Government</a:t>
            </a:r>
            <a:endParaRPr/>
          </a:p>
          <a:p>
            <a:pPr indent="-214313" lvl="0" marL="21431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Case setup:</a:t>
            </a:r>
            <a:endParaRPr/>
          </a:p>
          <a:p>
            <a:pPr indent="-214312" lvl="1" marL="55721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~400kHz 50-150kW power supply</a:t>
            </a:r>
            <a:endParaRPr/>
          </a:p>
          <a:p>
            <a:pPr indent="-214312" lvl="1" marL="55721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15mm OD steel tube</a:t>
            </a:r>
            <a:endParaRPr/>
          </a:p>
          <a:p>
            <a:pPr indent="-214312" lvl="1" marL="55721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1.2mm thick wall</a:t>
            </a:r>
            <a:endParaRPr/>
          </a:p>
          <a:p>
            <a:pPr indent="-214312" lvl="1" marL="55721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8.5-9mm OD impeders</a:t>
            </a:r>
            <a:endParaRPr/>
          </a:p>
          <a:p>
            <a:pPr indent="-214313" lvl="0" marL="214313" marR="0" rtl="0" algn="l">
              <a:spcBef>
                <a:spcPts val="0"/>
              </a:spcBef>
              <a:spcAft>
                <a:spcPts val="0"/>
              </a:spcAft>
              <a:buClr>
                <a:srgbClr val="037727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37727"/>
                </a:solidFill>
                <a:latin typeface="Arial"/>
                <a:ea typeface="Arial"/>
                <a:cs typeface="Arial"/>
                <a:sym typeface="Arial"/>
              </a:rPr>
              <a:t>Energy savings for the same line speed was ~40%</a:t>
            </a:r>
            <a:endParaRPr/>
          </a:p>
          <a:p>
            <a:pPr indent="-214313" lvl="0" marL="21431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Energy savings are 25kW or the equivalent of </a:t>
            </a:r>
            <a:r>
              <a:rPr lang="en-US" sz="2800">
                <a:solidFill>
                  <a:srgbClr val="037727"/>
                </a:solidFill>
                <a:latin typeface="Arial"/>
                <a:ea typeface="Arial"/>
                <a:cs typeface="Arial"/>
                <a:sym typeface="Arial"/>
              </a:rPr>
              <a:t>preventing 80 metric tons of CO</a:t>
            </a:r>
            <a:r>
              <a:rPr baseline="30000" lang="en-US" sz="2800">
                <a:solidFill>
                  <a:srgbClr val="037727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US" sz="2800">
                <a:solidFill>
                  <a:srgbClr val="037727"/>
                </a:solidFill>
                <a:latin typeface="Arial"/>
                <a:ea typeface="Arial"/>
                <a:cs typeface="Arial"/>
                <a:sym typeface="Arial"/>
              </a:rPr>
              <a:t> per year and saving €12,500</a:t>
            </a:r>
            <a:endParaRPr sz="2800">
              <a:solidFill>
                <a:srgbClr val="03772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4313" lvl="0" marL="21431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&gt;20 hours impeder life with little to no sign of wear, compared to 4 hours typical for the ferrites</a:t>
            </a:r>
            <a:endParaRPr/>
          </a:p>
        </p:txBody>
      </p:sp>
      <p:graphicFrame>
        <p:nvGraphicFramePr>
          <p:cNvPr id="128" name="Google Shape;128;p4"/>
          <p:cNvGraphicFramePr/>
          <p:nvPr/>
        </p:nvGraphicFramePr>
        <p:xfrm>
          <a:off x="5712849" y="174840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{0061ED57-88FC-4B06-A807-BD9751526410}</a:tableStyleId>
              </a:tblPr>
              <a:tblGrid>
                <a:gridCol w="1954725"/>
                <a:gridCol w="1950025"/>
                <a:gridCol w="1488525"/>
              </a:tblGrid>
              <a:tr h="62062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744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6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b="1" lang="en-US" sz="2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Line Speed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6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b="1" lang="en-US" sz="2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6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b="1" lang="en-US" sz="2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(m/min)</a:t>
                      </a:r>
                      <a:endParaRPr sz="2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6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b="1" i="0" lang="en-US" sz="20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Power (kW)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4300" marB="34300" marR="68575" marL="6857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6812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744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9mm Ferrite</a:t>
                      </a:r>
                      <a:endParaRPr b="1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6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77</a:t>
                      </a:r>
                      <a:endParaRPr/>
                    </a:p>
                  </a:txBody>
                  <a:tcPr marT="0" marB="0" marR="51425" marL="514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58</a:t>
                      </a:r>
                      <a:endParaRPr/>
                    </a:p>
                  </a:txBody>
                  <a:tcPr marT="0" marB="0" marR="51425" marL="51425" anchor="b">
                    <a:lnL cap="flat" cmpd="sng" w="12700">
                      <a:solidFill>
                        <a:schemeClr val="dk1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812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7444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8.5mm Fluxtrol 50</a:t>
                      </a:r>
                      <a:endParaRPr b="1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1425" marL="514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6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77</a:t>
                      </a:r>
                      <a:endParaRPr/>
                    </a:p>
                  </a:txBody>
                  <a:tcPr marT="0" marB="0" marR="51425" marL="51425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33</a:t>
                      </a:r>
                      <a:endParaRPr/>
                    </a:p>
                  </a:txBody>
                  <a:tcPr marT="0" marB="0" marR="51425" marL="51425" anchor="b">
                    <a:lnL cap="flat" cmpd="sng" w="12700">
                      <a:solidFill>
                        <a:schemeClr val="dk1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9" name="Google Shape;129;p4"/>
          <p:cNvSpPr txBox="1"/>
          <p:nvPr/>
        </p:nvSpPr>
        <p:spPr>
          <a:xfrm>
            <a:off x="6705600" y="5930238"/>
            <a:ext cx="5562600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arenR"/>
            </a:pPr>
            <a:r>
              <a:rPr lang="en-US" sz="11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https://www.eea.europa.eu/en/analysis/maps-and-charts/co2-emission-intensity-15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arenR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Assuming €0.10/kWh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Other Cost Benefit Analysis - 5000 hrs/yr</a:t>
            </a:r>
            <a:endParaRPr/>
          </a:p>
        </p:txBody>
      </p:sp>
      <p:sp>
        <p:nvSpPr>
          <p:cNvPr id="135" name="Google Shape;135;p5"/>
          <p:cNvSpPr txBox="1"/>
          <p:nvPr>
            <p:ph idx="12" type="sldNum"/>
          </p:nvPr>
        </p:nvSpPr>
        <p:spPr>
          <a:xfrm>
            <a:off x="9245600" y="640080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aphicFrame>
        <p:nvGraphicFramePr>
          <p:cNvPr id="136" name="Google Shape;136;p5"/>
          <p:cNvGraphicFramePr/>
          <p:nvPr/>
        </p:nvGraphicFramePr>
        <p:xfrm>
          <a:off x="774290" y="103800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{09F7A4E9-3CD9-4CD2-98E0-9C527CF48941}</a:tableStyleId>
              </a:tblPr>
              <a:tblGrid>
                <a:gridCol w="1354400"/>
                <a:gridCol w="1583000"/>
                <a:gridCol w="1700975"/>
                <a:gridCol w="1671475"/>
                <a:gridCol w="2004700"/>
                <a:gridCol w="232885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Material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Core Cost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Impeder Cost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Impeder Life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Changeovers/yr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Total Impeder Cost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Ferrite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€5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€50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 hrs</a:t>
                      </a:r>
                      <a:endParaRPr sz="1800"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1250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€62,500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SMC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€170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€215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20 hrs</a:t>
                      </a:r>
                      <a:endParaRPr sz="1800"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250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€53,750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7" name="Google Shape;137;p5"/>
          <p:cNvGraphicFramePr/>
          <p:nvPr/>
        </p:nvGraphicFramePr>
        <p:xfrm>
          <a:off x="741638" y="222635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{09F7A4E9-3CD9-4CD2-98E0-9C527CF48941}</a:tableStyleId>
              </a:tblPr>
              <a:tblGrid>
                <a:gridCol w="1108600"/>
                <a:gridCol w="1238875"/>
                <a:gridCol w="2100575"/>
                <a:gridCol w="1563325"/>
                <a:gridCol w="1917300"/>
                <a:gridCol w="27800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Material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Line Cost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Changeover time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Impeder Life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Changeovers/yr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Changeover Time Cost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Ferrite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€10/min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30 minutes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 hrs</a:t>
                      </a:r>
                      <a:endParaRPr sz="1800"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1250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€375,000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SMC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€10/min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30 minutes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20 hrs</a:t>
                      </a:r>
                      <a:endParaRPr sz="1800"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250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€75,000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8" name="Google Shape;138;p5"/>
          <p:cNvGraphicFramePr/>
          <p:nvPr/>
        </p:nvGraphicFramePr>
        <p:xfrm>
          <a:off x="774288" y="337847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{09F7A4E9-3CD9-4CD2-98E0-9C527CF48941}</a:tableStyleId>
              </a:tblPr>
              <a:tblGrid>
                <a:gridCol w="1138075"/>
                <a:gridCol w="1002900"/>
                <a:gridCol w="1150375"/>
                <a:gridCol w="1661800"/>
                <a:gridCol w="1777325"/>
                <a:gridCol w="1597125"/>
                <a:gridCol w="23158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Material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Scrap Cost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Restart Time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kg Scrap/ Changeover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Impeder Life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Changeovers/yr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Changeover Scrap Cost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Ferrite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€4.5/kg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 minute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31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 hrs</a:t>
                      </a:r>
                      <a:endParaRPr sz="1800"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1250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€174,375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SMC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€4.5/kg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 minute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31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20 hrs</a:t>
                      </a:r>
                      <a:endParaRPr sz="1800"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250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€34,875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E5E5E5"/>
                    </a:solidFill>
                  </a:tcPr>
                </a:tc>
              </a:tr>
            </a:tbl>
          </a:graphicData>
        </a:graphic>
      </p:graphicFrame>
      <p:sp>
        <p:nvSpPr>
          <p:cNvPr id="139" name="Google Shape;139;p5"/>
          <p:cNvSpPr txBox="1"/>
          <p:nvPr/>
        </p:nvSpPr>
        <p:spPr>
          <a:xfrm>
            <a:off x="76200" y="4824402"/>
            <a:ext cx="1196340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37727"/>
              </a:buClr>
              <a:buSzPts val="2800"/>
              <a:buFont typeface="Arial"/>
              <a:buChar char="•"/>
            </a:pPr>
            <a:r>
              <a:rPr b="1" lang="en-US" sz="2800">
                <a:solidFill>
                  <a:srgbClr val="037727"/>
                </a:solidFill>
                <a:latin typeface="Arial"/>
                <a:ea typeface="Arial"/>
                <a:cs typeface="Arial"/>
                <a:sym typeface="Arial"/>
              </a:rPr>
              <a:t>Total annual savings are ~</a:t>
            </a:r>
            <a:r>
              <a:rPr lang="en-US" sz="2800">
                <a:solidFill>
                  <a:srgbClr val="037727"/>
                </a:solidFill>
                <a:latin typeface="Arial"/>
                <a:ea typeface="Arial"/>
                <a:cs typeface="Arial"/>
                <a:sym typeface="Arial"/>
              </a:rPr>
              <a:t>€</a:t>
            </a:r>
            <a:r>
              <a:rPr b="1" lang="en-US" sz="2800">
                <a:solidFill>
                  <a:srgbClr val="037727"/>
                </a:solidFill>
                <a:latin typeface="Arial"/>
                <a:ea typeface="Arial"/>
                <a:cs typeface="Arial"/>
                <a:sym typeface="Arial"/>
              </a:rPr>
              <a:t>450,000, or </a:t>
            </a:r>
            <a:r>
              <a:rPr lang="en-US" sz="2800">
                <a:solidFill>
                  <a:srgbClr val="037727"/>
                </a:solidFill>
                <a:latin typeface="Arial"/>
                <a:ea typeface="Arial"/>
                <a:cs typeface="Arial"/>
                <a:sym typeface="Arial"/>
              </a:rPr>
              <a:t>€</a:t>
            </a:r>
            <a:r>
              <a:rPr b="1" lang="en-US" sz="2800">
                <a:solidFill>
                  <a:srgbClr val="037727"/>
                </a:solidFill>
                <a:latin typeface="Arial"/>
                <a:ea typeface="Arial"/>
                <a:cs typeface="Arial"/>
                <a:sym typeface="Arial"/>
              </a:rPr>
              <a:t>90/hr</a:t>
            </a:r>
            <a:endParaRPr b="1" sz="2800">
              <a:solidFill>
                <a:srgbClr val="03772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37727"/>
              </a:buClr>
              <a:buSzPts val="2800"/>
              <a:buFont typeface="Arial"/>
              <a:buChar char="•"/>
            </a:pPr>
            <a:r>
              <a:rPr b="1" lang="en-US" sz="2800">
                <a:solidFill>
                  <a:srgbClr val="037727"/>
                </a:solidFill>
                <a:latin typeface="Arial"/>
                <a:ea typeface="Arial"/>
                <a:cs typeface="Arial"/>
                <a:sym typeface="Arial"/>
              </a:rPr>
              <a:t>Lowers line cost by 15%</a:t>
            </a:r>
            <a:endParaRPr/>
          </a:p>
        </p:txBody>
      </p:sp>
      <p:sp>
        <p:nvSpPr>
          <p:cNvPr id="140" name="Google Shape;140;p5"/>
          <p:cNvSpPr txBox="1"/>
          <p:nvPr/>
        </p:nvSpPr>
        <p:spPr>
          <a:xfrm>
            <a:off x="76200" y="5819993"/>
            <a:ext cx="119634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€10 a minute number based upon assumption you can sell tube for €0.3/kg more than sheet steel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Induction Tube Welding Process</a:t>
            </a:r>
            <a:endParaRPr/>
          </a:p>
        </p:txBody>
      </p:sp>
      <p:sp>
        <p:nvSpPr>
          <p:cNvPr id="146" name="Google Shape;146;p6"/>
          <p:cNvSpPr txBox="1"/>
          <p:nvPr>
            <p:ph idx="12" type="sldNum"/>
          </p:nvPr>
        </p:nvSpPr>
        <p:spPr>
          <a:xfrm>
            <a:off x="9245600" y="640080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47" name="Google Shape;147;p6"/>
          <p:cNvPicPr preferRelativeResize="0"/>
          <p:nvPr/>
        </p:nvPicPr>
        <p:blipFill rotWithShape="1">
          <a:blip r:embed="rId3">
            <a:alphaModFix/>
          </a:blip>
          <a:srcRect b="42910" l="2999" r="15224" t="2186"/>
          <a:stretch/>
        </p:blipFill>
        <p:spPr>
          <a:xfrm>
            <a:off x="6858000" y="2362200"/>
            <a:ext cx="5029200" cy="2484587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6"/>
          <p:cNvSpPr txBox="1"/>
          <p:nvPr/>
        </p:nvSpPr>
        <p:spPr>
          <a:xfrm>
            <a:off x="228600" y="1295400"/>
            <a:ext cx="7162800" cy="48320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54000" lvl="0" marL="21431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</a:pPr>
            <a:r>
              <a:rPr lang="en-U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Current is induced in the tube body</a:t>
            </a:r>
            <a:endParaRPr/>
          </a:p>
          <a:p>
            <a:pPr indent="-254000" lvl="0" marL="21431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</a:pPr>
            <a:r>
              <a:rPr lang="en-U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When the currents hit the open seam, there are 3 options for current flow</a:t>
            </a:r>
            <a:endParaRPr/>
          </a:p>
          <a:p>
            <a:pPr indent="-228600" lvl="1" marL="671513" marR="0" rtl="0" algn="l">
              <a:spcBef>
                <a:spcPts val="0"/>
              </a:spcBef>
              <a:spcAft>
                <a:spcPts val="0"/>
              </a:spcAft>
              <a:buClr>
                <a:srgbClr val="037727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rgbClr val="037727"/>
                </a:solidFill>
                <a:latin typeface="Arial"/>
                <a:ea typeface="Arial"/>
                <a:cs typeface="Arial"/>
                <a:sym typeface="Arial"/>
              </a:rPr>
              <a:t>Towards the welding point</a:t>
            </a:r>
            <a:endParaRPr/>
          </a:p>
          <a:p>
            <a:pPr indent="-228600" lvl="1" marL="671513" marR="0" rtl="0" algn="l">
              <a:spcBef>
                <a:spcPts val="0"/>
              </a:spcBef>
              <a:spcAft>
                <a:spcPts val="0"/>
              </a:spcAft>
              <a:buClr>
                <a:srgbClr val="037727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rgbClr val="037727"/>
                </a:solidFill>
                <a:latin typeface="Arial"/>
                <a:ea typeface="Arial"/>
                <a:cs typeface="Arial"/>
                <a:sym typeface="Arial"/>
              </a:rPr>
              <a:t>Back along the seam edges</a:t>
            </a:r>
            <a:endParaRPr/>
          </a:p>
          <a:p>
            <a:pPr indent="-228600" lvl="1" marL="671513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Along the ID of the tube</a:t>
            </a:r>
            <a:endParaRPr/>
          </a:p>
        </p:txBody>
      </p:sp>
      <p:sp>
        <p:nvSpPr>
          <p:cNvPr id="149" name="Google Shape;149;p6"/>
          <p:cNvSpPr txBox="1"/>
          <p:nvPr/>
        </p:nvSpPr>
        <p:spPr>
          <a:xfrm>
            <a:off x="9372600" y="5896659"/>
            <a:ext cx="28194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Lupi, S. UIE 1992 </a:t>
            </a:r>
            <a:r>
              <a:rPr i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“Induction Heating – Industrial Applications”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Inductive Tube Welding Market Trends </a:t>
            </a:r>
            <a:endParaRPr/>
          </a:p>
        </p:txBody>
      </p:sp>
      <p:sp>
        <p:nvSpPr>
          <p:cNvPr id="155" name="Google Shape;155;p7"/>
          <p:cNvSpPr txBox="1"/>
          <p:nvPr>
            <p:ph idx="12" type="sldNum"/>
          </p:nvPr>
        </p:nvSpPr>
        <p:spPr>
          <a:xfrm>
            <a:off x="9245600" y="640080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6" name="Google Shape;156;p7"/>
          <p:cNvSpPr txBox="1"/>
          <p:nvPr/>
        </p:nvSpPr>
        <p:spPr>
          <a:xfrm>
            <a:off x="226141" y="1182968"/>
            <a:ext cx="10864645" cy="50167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</a:pPr>
            <a:r>
              <a:rPr lang="en-U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availability of higher, more efficient power at choice of frequencies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</a:pPr>
            <a:r>
              <a:rPr lang="en-U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Improved material handling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</a:pPr>
            <a:r>
              <a:rPr lang="en-U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More Advanced Process Monitoring and Control – Industry 4.0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</a:pPr>
            <a:r>
              <a:rPr lang="en-U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Improved Material Cutting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Arial"/>
              <a:buChar char="•"/>
            </a:pPr>
            <a:r>
              <a:rPr lang="en-US" sz="4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Limiting factor in the performance of many small tube installations is now the impeder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8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is an impeder?</a:t>
            </a:r>
            <a:endParaRPr/>
          </a:p>
        </p:txBody>
      </p:sp>
      <p:sp>
        <p:nvSpPr>
          <p:cNvPr id="162" name="Google Shape;162;p8"/>
          <p:cNvSpPr txBox="1"/>
          <p:nvPr>
            <p:ph idx="12" type="sldNum"/>
          </p:nvPr>
        </p:nvSpPr>
        <p:spPr>
          <a:xfrm>
            <a:off x="9245600" y="640080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3" name="Google Shape;163;p8"/>
          <p:cNvSpPr txBox="1"/>
          <p:nvPr/>
        </p:nvSpPr>
        <p:spPr>
          <a:xfrm>
            <a:off x="159774" y="1113785"/>
            <a:ext cx="6926826" cy="50167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54000" lvl="0" marL="21431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</a:pPr>
            <a:r>
              <a:rPr lang="en-U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 assembly that contains a soft magnetic material that “impedes” the current flow on the inside of the pipe</a:t>
            </a:r>
            <a:endParaRPr/>
          </a:p>
          <a:p>
            <a:pPr indent="-254000" lvl="0" marL="21431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</a:pPr>
            <a:r>
              <a:rPr lang="en-U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Typically manufactured using ferrite materials</a:t>
            </a:r>
            <a:endParaRPr/>
          </a:p>
          <a:p>
            <a:pPr indent="-254000" lvl="0" marL="21431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</a:pPr>
            <a:r>
              <a:rPr lang="en-U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Fixtured within the forming tube</a:t>
            </a:r>
            <a:endParaRPr/>
          </a:p>
        </p:txBody>
      </p:sp>
      <p:pic>
        <p:nvPicPr>
          <p:cNvPr descr="ENRX Consumables for the tube and pipe industry" id="164" name="Google Shape;16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8600" y="914400"/>
            <a:ext cx="3425584" cy="5138376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8"/>
          <p:cNvSpPr txBox="1"/>
          <p:nvPr/>
        </p:nvSpPr>
        <p:spPr>
          <a:xfrm>
            <a:off x="6553200" y="5990795"/>
            <a:ext cx="578136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ENRX I Consumables for Tube and Pipe Welding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9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Circuit Model Concept</a:t>
            </a:r>
            <a:endParaRPr/>
          </a:p>
        </p:txBody>
      </p:sp>
      <p:sp>
        <p:nvSpPr>
          <p:cNvPr id="171" name="Google Shape;171;p9"/>
          <p:cNvSpPr txBox="1"/>
          <p:nvPr>
            <p:ph idx="12" type="sldNum"/>
          </p:nvPr>
        </p:nvSpPr>
        <p:spPr>
          <a:xfrm>
            <a:off x="9245600" y="640080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72" name="Google Shape;172;p9"/>
          <p:cNvPicPr preferRelativeResize="0"/>
          <p:nvPr/>
        </p:nvPicPr>
        <p:blipFill rotWithShape="1">
          <a:blip r:embed="rId3">
            <a:alphaModFix/>
          </a:blip>
          <a:srcRect b="0" l="0" r="0" t="8671"/>
          <a:stretch/>
        </p:blipFill>
        <p:spPr>
          <a:xfrm>
            <a:off x="1901942" y="990600"/>
            <a:ext cx="8388115" cy="3401724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9"/>
          <p:cNvSpPr txBox="1"/>
          <p:nvPr/>
        </p:nvSpPr>
        <p:spPr>
          <a:xfrm>
            <a:off x="0" y="4341125"/>
            <a:ext cx="11061291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product of magnetic permeability of the core and the cross-sectional area of the core are ≈ directly proportional to inductance for the part ID path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higher the value of the product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greater the inductance of the Part ID current path</a:t>
            </a:r>
            <a:endParaRPr/>
          </a:p>
          <a:p>
            <a:pPr indent="-285750" lvl="3" marL="1657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lower the percentage of current that will flow on the part ID</a:t>
            </a:r>
            <a:endParaRPr/>
          </a:p>
          <a:p>
            <a:pPr indent="-285750" lvl="3" marL="16573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larger percentage of the current on the tube edge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oogle Shape;178;p10"/>
          <p:cNvGrpSpPr/>
          <p:nvPr/>
        </p:nvGrpSpPr>
        <p:grpSpPr>
          <a:xfrm>
            <a:off x="1524000" y="1676400"/>
            <a:ext cx="6858000" cy="4604879"/>
            <a:chOff x="5581940" y="1160307"/>
            <a:chExt cx="6583981" cy="4748212"/>
          </a:xfrm>
        </p:grpSpPr>
        <p:pic>
          <p:nvPicPr>
            <p:cNvPr id="179" name="Google Shape;179;p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581940" y="1160307"/>
              <a:ext cx="6583981" cy="4748212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80" name="Google Shape;180;p10"/>
            <p:cNvGrpSpPr/>
            <p:nvPr/>
          </p:nvGrpSpPr>
          <p:grpSpPr>
            <a:xfrm>
              <a:off x="9372600" y="5029200"/>
              <a:ext cx="2438400" cy="375628"/>
              <a:chOff x="9372600" y="5029200"/>
              <a:chExt cx="2438400" cy="375628"/>
            </a:xfrm>
          </p:grpSpPr>
          <p:sp>
            <p:nvSpPr>
              <p:cNvPr id="181" name="Google Shape;181;p10"/>
              <p:cNvSpPr/>
              <p:nvPr/>
            </p:nvSpPr>
            <p:spPr>
              <a:xfrm>
                <a:off x="9372600" y="5029200"/>
                <a:ext cx="2438400" cy="369332"/>
              </a:xfrm>
              <a:prstGeom prst="rect">
                <a:avLst/>
              </a:prstGeom>
              <a:solidFill>
                <a:srgbClr val="FF0000"/>
              </a:solidFill>
              <a:ln cap="flat" cmpd="sng" w="254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63500" sx="102000" rotWithShape="0" algn="ctr" sy="102000">
                  <a:srgbClr val="FF0000"/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" name="Google Shape;182;p10"/>
              <p:cNvSpPr txBox="1"/>
              <p:nvPr/>
            </p:nvSpPr>
            <p:spPr>
              <a:xfrm>
                <a:off x="9451863" y="5066273"/>
                <a:ext cx="2345088" cy="338555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rotWithShape="0" algn="ctr" sy="102000">
                  <a:srgbClr val="000000">
                    <a:alpha val="40000"/>
                  </a:srgbClr>
                </a:outerShdw>
              </a:effectLst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5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Soft Magnetic Composites</a:t>
                </a:r>
                <a:endParaRPr/>
              </a:p>
            </p:txBody>
          </p:sp>
        </p:grpSp>
      </p:grpSp>
      <p:sp>
        <p:nvSpPr>
          <p:cNvPr id="183" name="Google Shape;183;p10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Magnetic Properties of Soft Magnetic Materials Used as Magnetic Cores</a:t>
            </a:r>
            <a:endParaRPr/>
          </a:p>
        </p:txBody>
      </p:sp>
      <p:sp>
        <p:nvSpPr>
          <p:cNvPr id="184" name="Google Shape;184;p10"/>
          <p:cNvSpPr txBox="1"/>
          <p:nvPr>
            <p:ph idx="12" type="sldNum"/>
          </p:nvPr>
        </p:nvSpPr>
        <p:spPr>
          <a:xfrm>
            <a:off x="9245600" y="640080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5" name="Google Shape;185;p10"/>
          <p:cNvSpPr txBox="1"/>
          <p:nvPr/>
        </p:nvSpPr>
        <p:spPr>
          <a:xfrm>
            <a:off x="8305800" y="5334000"/>
            <a:ext cx="388620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M. Kącki, M. S. Rylko, J. G. Hayes and C. R. Sullivan, "Magnetic material selection for EMI filters," 2017 IEEE Energy Conversion Congress and Exposition (ECCE), Cincinnati, OH, USA, 2017, pp. 2350-2356, doi: 10.1109/ECCE.2017.8096456.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Google Shape;190;p11"/>
          <p:cNvGrpSpPr/>
          <p:nvPr/>
        </p:nvGrpSpPr>
        <p:grpSpPr>
          <a:xfrm>
            <a:off x="5943600" y="609600"/>
            <a:ext cx="5715000" cy="4006939"/>
            <a:chOff x="4876800" y="990600"/>
            <a:chExt cx="3962400" cy="2778144"/>
          </a:xfrm>
        </p:grpSpPr>
        <p:pic>
          <p:nvPicPr>
            <p:cNvPr id="191" name="Google Shape;191;p11"/>
            <p:cNvPicPr preferRelativeResize="0"/>
            <p:nvPr/>
          </p:nvPicPr>
          <p:blipFill rotWithShape="1">
            <a:blip r:embed="rId3">
              <a:alphaModFix/>
            </a:blip>
            <a:srcRect b="1" l="64167" r="1326" t="56631"/>
            <a:stretch/>
          </p:blipFill>
          <p:spPr>
            <a:xfrm>
              <a:off x="4876800" y="1219200"/>
              <a:ext cx="3962400" cy="254954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2" name="Google Shape;192;p11"/>
            <p:cNvSpPr/>
            <p:nvPr/>
          </p:nvSpPr>
          <p:spPr>
            <a:xfrm>
              <a:off x="6553200" y="990600"/>
              <a:ext cx="914400" cy="304800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3" name="Google Shape;193;p11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Fluxtrol A vs Ferrite Core Comparison</a:t>
            </a:r>
            <a:endParaRPr/>
          </a:p>
        </p:txBody>
      </p:sp>
      <p:sp>
        <p:nvSpPr>
          <p:cNvPr id="194" name="Google Shape;194;p11"/>
          <p:cNvSpPr txBox="1"/>
          <p:nvPr>
            <p:ph idx="12" type="sldNum"/>
          </p:nvPr>
        </p:nvSpPr>
        <p:spPr>
          <a:xfrm>
            <a:off x="9245600" y="640080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5" name="Google Shape;195;p11"/>
          <p:cNvSpPr txBox="1"/>
          <p:nvPr/>
        </p:nvSpPr>
        <p:spPr>
          <a:xfrm>
            <a:off x="266700" y="4575928"/>
            <a:ext cx="11658599" cy="1631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Below their saturation flux density, typical ferrites used for impeders will outperform the Fluxtrol A material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Above their saturation flux density, Fluxtrol A will outperform ferrites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 the level of 0.7 Tesla and above, Ferrite will only be approximately 2 X better than air, while Fluxtrol A remains approximately 100 X better</a:t>
            </a:r>
            <a:endParaRPr/>
          </a:p>
        </p:txBody>
      </p:sp>
      <p:grpSp>
        <p:nvGrpSpPr>
          <p:cNvPr id="196" name="Google Shape;196;p11"/>
          <p:cNvGrpSpPr/>
          <p:nvPr/>
        </p:nvGrpSpPr>
        <p:grpSpPr>
          <a:xfrm>
            <a:off x="457200" y="977907"/>
            <a:ext cx="5486400" cy="3692769"/>
            <a:chOff x="228600" y="957814"/>
            <a:chExt cx="5486400" cy="3692769"/>
          </a:xfrm>
        </p:grpSpPr>
        <p:pic>
          <p:nvPicPr>
            <p:cNvPr id="197" name="Google Shape;197;p11"/>
            <p:cNvPicPr preferRelativeResize="0"/>
            <p:nvPr/>
          </p:nvPicPr>
          <p:blipFill rotWithShape="1">
            <a:blip r:embed="rId3">
              <a:alphaModFix/>
            </a:blip>
            <a:srcRect b="42072" l="64167" r="1326" t="12560"/>
            <a:stretch/>
          </p:blipFill>
          <p:spPr>
            <a:xfrm>
              <a:off x="228600" y="957814"/>
              <a:ext cx="5486400" cy="369276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p11"/>
            <p:cNvSpPr/>
            <p:nvPr/>
          </p:nvSpPr>
          <p:spPr>
            <a:xfrm>
              <a:off x="304800" y="4495800"/>
              <a:ext cx="762000" cy="154783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2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SMC vs Ferrite Impeders</a:t>
            </a:r>
            <a:endParaRPr/>
          </a:p>
        </p:txBody>
      </p:sp>
      <p:sp>
        <p:nvSpPr>
          <p:cNvPr id="204" name="Google Shape;204;p12"/>
          <p:cNvSpPr txBox="1"/>
          <p:nvPr>
            <p:ph idx="12" type="sldNum"/>
          </p:nvPr>
        </p:nvSpPr>
        <p:spPr>
          <a:xfrm>
            <a:off x="9245600" y="640080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5" name="Google Shape;205;p12"/>
          <p:cNvSpPr txBox="1"/>
          <p:nvPr/>
        </p:nvSpPr>
        <p:spPr>
          <a:xfrm>
            <a:off x="1008105" y="1486632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Advantages of SMC</a:t>
            </a:r>
            <a:endParaRPr/>
          </a:p>
        </p:txBody>
      </p:sp>
      <p:sp>
        <p:nvSpPr>
          <p:cNvPr id="206" name="Google Shape;206;p12"/>
          <p:cNvSpPr txBox="1"/>
          <p:nvPr/>
        </p:nvSpPr>
        <p:spPr>
          <a:xfrm>
            <a:off x="192113" y="1943832"/>
            <a:ext cx="6416093" cy="4808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1" marL="490538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Higher Saturation Flux Density</a:t>
            </a:r>
            <a:endParaRPr/>
          </a:p>
          <a:p>
            <a:pPr indent="-228600" lvl="2" marL="890588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Performance Improvement</a:t>
            </a:r>
            <a:endParaRPr/>
          </a:p>
          <a:p>
            <a:pPr indent="-228600" lvl="1" marL="490538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Temperature/time stability of magnetic properties</a:t>
            </a:r>
            <a:endParaRPr/>
          </a:p>
          <a:p>
            <a:pPr indent="-228600" lvl="2" marL="890588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Improved stability of production (ferrite properties very sensitive to temperature and stresses)</a:t>
            </a:r>
            <a:endParaRPr/>
          </a:p>
        </p:txBody>
      </p:sp>
      <p:sp>
        <p:nvSpPr>
          <p:cNvPr id="207" name="Google Shape;207;p12"/>
          <p:cNvSpPr txBox="1"/>
          <p:nvPr/>
        </p:nvSpPr>
        <p:spPr>
          <a:xfrm>
            <a:off x="6564166" y="1441389"/>
            <a:ext cx="4665948" cy="50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Disadvantages of SMC</a:t>
            </a:r>
            <a:endParaRPr/>
          </a:p>
        </p:txBody>
      </p:sp>
      <p:sp>
        <p:nvSpPr>
          <p:cNvPr id="208" name="Google Shape;208;p12"/>
          <p:cNvSpPr txBox="1"/>
          <p:nvPr/>
        </p:nvSpPr>
        <p:spPr>
          <a:xfrm>
            <a:off x="6409706" y="1943832"/>
            <a:ext cx="5791200" cy="45410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1" marL="490538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Cost of impeder</a:t>
            </a:r>
            <a:endParaRPr/>
          </a:p>
          <a:p>
            <a:pPr indent="-228600" lvl="1" marL="490538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Lower permeability at low fields</a:t>
            </a:r>
            <a:endParaRPr/>
          </a:p>
          <a:p>
            <a:pPr indent="-228600" lvl="1" marL="490538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Higher losses than ferrites</a:t>
            </a:r>
            <a:endParaRPr/>
          </a:p>
          <a:p>
            <a:pPr indent="-228600" lvl="2" marL="890588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Requires better cooling</a:t>
            </a:r>
            <a:endParaRPr/>
          </a:p>
          <a:p>
            <a:pPr indent="-228600" lvl="2" marL="890588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May not work in gas cooled systems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3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Opportunities for SMC Impeders</a:t>
            </a:r>
            <a:endParaRPr/>
          </a:p>
        </p:txBody>
      </p:sp>
      <p:sp>
        <p:nvSpPr>
          <p:cNvPr id="214" name="Google Shape;214;p13"/>
          <p:cNvSpPr txBox="1"/>
          <p:nvPr>
            <p:ph idx="12" type="sldNum"/>
          </p:nvPr>
        </p:nvSpPr>
        <p:spPr>
          <a:xfrm>
            <a:off x="9245600" y="640080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5" name="Google Shape;215;p13"/>
          <p:cNvSpPr txBox="1"/>
          <p:nvPr/>
        </p:nvSpPr>
        <p:spPr>
          <a:xfrm>
            <a:off x="457200" y="1295400"/>
            <a:ext cx="10448831" cy="4689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Small diameter, heavy-walled steel tubes</a:t>
            </a:r>
            <a:endParaRPr/>
          </a:p>
          <a:p>
            <a:pPr indent="-342900" lvl="0" marL="3429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Small tube applications where welder is the bottleneck and impeder is in saturation</a:t>
            </a:r>
            <a:endParaRPr/>
          </a:p>
          <a:p>
            <a:pPr indent="-342900" lvl="0" marL="3429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Applications where impeders frequently fail due to mechanical impact with line</a:t>
            </a:r>
            <a:endParaRPr/>
          </a:p>
          <a:p>
            <a:pPr indent="-342900" lvl="0" marL="3429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Applications with metallic components inside of the impeder</a:t>
            </a:r>
            <a:endParaRPr/>
          </a:p>
          <a:p>
            <a:pPr indent="-342900" lvl="0" marL="3429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Applications with very short impeder life</a:t>
            </a:r>
            <a:endParaRPr sz="5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4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Barriers to Adoption</a:t>
            </a:r>
            <a:endParaRPr/>
          </a:p>
        </p:txBody>
      </p:sp>
      <p:sp>
        <p:nvSpPr>
          <p:cNvPr id="221" name="Google Shape;221;p14"/>
          <p:cNvSpPr txBox="1"/>
          <p:nvPr>
            <p:ph idx="12" type="sldNum"/>
          </p:nvPr>
        </p:nvSpPr>
        <p:spPr>
          <a:xfrm>
            <a:off x="9245600" y="640080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2" name="Google Shape;222;p14"/>
          <p:cNvSpPr txBox="1"/>
          <p:nvPr/>
        </p:nvSpPr>
        <p:spPr>
          <a:xfrm>
            <a:off x="381000" y="906957"/>
            <a:ext cx="11658600" cy="56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Tests on a tube mill are very expensive</a:t>
            </a:r>
            <a:endParaRPr/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50 to 300 m/min line speeds typical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Validation of new process can be very expensive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Ferrites are proven technology and the current industry standard for decades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SMC cores are 10 – 50 times more expensive to purchase on an individual unit basis</a:t>
            </a:r>
            <a:endParaRPr/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rgbClr val="037727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rgbClr val="037727"/>
                </a:solidFill>
                <a:latin typeface="Arial"/>
                <a:ea typeface="Arial"/>
                <a:cs typeface="Arial"/>
                <a:sym typeface="Arial"/>
              </a:rPr>
              <a:t>Annual Costs of Impeders Only are often similar, production savings tend to be much higher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SMC losses are higher, so good cooling is required</a:t>
            </a:r>
            <a:endParaRPr/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Need to be mindful of water circuit design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5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Broader Impact</a:t>
            </a:r>
            <a:endParaRPr/>
          </a:p>
        </p:txBody>
      </p:sp>
      <p:sp>
        <p:nvSpPr>
          <p:cNvPr id="228" name="Google Shape;228;p15"/>
          <p:cNvSpPr txBox="1"/>
          <p:nvPr>
            <p:ph idx="12" type="sldNum"/>
          </p:nvPr>
        </p:nvSpPr>
        <p:spPr>
          <a:xfrm>
            <a:off x="9245600" y="640080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9" name="Google Shape;229;p15"/>
          <p:cNvSpPr txBox="1"/>
          <p:nvPr/>
        </p:nvSpPr>
        <p:spPr>
          <a:xfrm>
            <a:off x="381000" y="1240951"/>
            <a:ext cx="11658600" cy="43819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Various case studies have shown 20-50% energy savings in small tube welding lines to produce at the same rates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Given widespread adoption of more energy efficient SMC impeder cores, the opportunity in carbon reduction is on the order of </a:t>
            </a:r>
            <a:r>
              <a:rPr lang="en-US" sz="3200">
                <a:solidFill>
                  <a:srgbClr val="037727"/>
                </a:solidFill>
                <a:latin typeface="Arial"/>
                <a:ea typeface="Arial"/>
                <a:cs typeface="Arial"/>
                <a:sym typeface="Arial"/>
              </a:rPr>
              <a:t>tens of megatons of CO</a:t>
            </a:r>
            <a:r>
              <a:rPr baseline="30000" lang="en-US" sz="3200">
                <a:solidFill>
                  <a:srgbClr val="037727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US" sz="3200">
                <a:solidFill>
                  <a:srgbClr val="037727"/>
                </a:solidFill>
                <a:latin typeface="Arial"/>
                <a:ea typeface="Arial"/>
                <a:cs typeface="Arial"/>
                <a:sym typeface="Arial"/>
              </a:rPr>
              <a:t> per year without initial capital investment required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Additionally, the potential for longer lasting impeders and fewer changeovers increase line uptime and reduce scrap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6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Conclusions</a:t>
            </a:r>
            <a:endParaRPr/>
          </a:p>
        </p:txBody>
      </p:sp>
      <p:sp>
        <p:nvSpPr>
          <p:cNvPr id="235" name="Google Shape;235;p16"/>
          <p:cNvSpPr txBox="1"/>
          <p:nvPr>
            <p:ph idx="12" type="sldNum"/>
          </p:nvPr>
        </p:nvSpPr>
        <p:spPr>
          <a:xfrm>
            <a:off x="9245600" y="640080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6" name="Google Shape;236;p16"/>
          <p:cNvSpPr txBox="1"/>
          <p:nvPr/>
        </p:nvSpPr>
        <p:spPr>
          <a:xfrm>
            <a:off x="253669" y="990600"/>
            <a:ext cx="11811001" cy="51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Many small tube welding installations are limited by the impeder </a:t>
            </a:r>
            <a:endParaRPr/>
          </a:p>
          <a:p>
            <a:pPr indent="-342900" lvl="0" marL="342900" marR="0" rtl="0" algn="l">
              <a:spcBef>
                <a:spcPts val="66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SMC’s have the potential to greatly improve the performance of these installations</a:t>
            </a:r>
            <a:endParaRPr/>
          </a:p>
          <a:p>
            <a:pPr indent="-285750" lvl="1" marL="742950" marR="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 – 50% energy savings/carbon reduction</a:t>
            </a:r>
            <a:endParaRPr/>
          </a:p>
          <a:p>
            <a:pPr indent="-285750" lvl="1" marL="742950" marR="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Increased impeder and coil lifetime</a:t>
            </a:r>
            <a:endParaRPr/>
          </a:p>
          <a:p>
            <a:pPr indent="-285750" lvl="1" marL="742950" marR="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Production rate improvements</a:t>
            </a:r>
            <a:endParaRPr/>
          </a:p>
          <a:p>
            <a:pPr indent="-285750" lvl="1" marL="742950" marR="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Savings are </a:t>
            </a: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€</a:t>
            </a: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100’s of thousands annually per line</a:t>
            </a:r>
            <a:endParaRPr/>
          </a:p>
          <a:p>
            <a:pPr indent="-342900" lvl="0" marL="342900" marR="0" rtl="0" algn="l">
              <a:spcBef>
                <a:spcPts val="66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SMC’s have higher magnetic losses, so it important to appropriately design the impeder core and cooling circuit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7"/>
          <p:cNvSpPr txBox="1"/>
          <p:nvPr/>
        </p:nvSpPr>
        <p:spPr>
          <a:xfrm>
            <a:off x="3371850" y="2895600"/>
            <a:ext cx="5448300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For more information on SMCs and Induction Tube Welding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Visit: </a:t>
            </a:r>
            <a:r>
              <a:rPr lang="en-US" sz="2800" u="sng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www.fluxtrol.com</a:t>
            </a:r>
            <a:endParaRPr sz="28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2" name="Google Shape;242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4876800"/>
            <a:ext cx="7810901" cy="1619333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7"/>
          <p:cNvSpPr txBox="1"/>
          <p:nvPr/>
        </p:nvSpPr>
        <p:spPr>
          <a:xfrm>
            <a:off x="8382000" y="4722853"/>
            <a:ext cx="3505200" cy="19272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r>
              <a:rPr i="1" lang="en-US" sz="3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Sean Muyskens</a:t>
            </a:r>
            <a:endParaRPr/>
          </a:p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r>
              <a:rPr i="1" lang="en-US" sz="3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Robert Goldstein</a:t>
            </a:r>
            <a:endParaRPr i="1" sz="3200" u="sng">
              <a:solidFill>
                <a:srgbClr val="002060"/>
              </a:solidFill>
              <a:latin typeface="Arial"/>
              <a:ea typeface="Arial"/>
              <a:cs typeface="Arial"/>
              <a:sym typeface="Arial"/>
              <a:hlinkClick r:id="rId5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2005-11-08T15:45:29Z</dcterms:created>
  <dc:creator>JTCanavan</dc:creator>
</cp:coreProperties>
</file>